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sldIdLst>
    <p:sldId id="257" r:id="rId2"/>
    <p:sldId id="264" r:id="rId3"/>
    <p:sldId id="258" r:id="rId4"/>
    <p:sldId id="259" r:id="rId5"/>
    <p:sldId id="260" r:id="rId6"/>
    <p:sldId id="261" r:id="rId7"/>
    <p:sldId id="266" r:id="rId8"/>
    <p:sldId id="267" r:id="rId9"/>
    <p:sldId id="268" r:id="rId10"/>
    <p:sldId id="269" r:id="rId11"/>
    <p:sldId id="262" r:id="rId12"/>
  </p:sldIdLst>
  <p:sldSz cx="9144000" cy="6858000" type="screen4x3"/>
  <p:notesSz cx="6858000" cy="9144000"/>
  <p:embeddedFontLst>
    <p:embeddedFont>
      <p:font typeface=".VnVogue" panose="020B7200000000000000" pitchFamily="34" charset="0"/>
      <p:regular r:id="rId13"/>
    </p:embeddedFont>
    <p:embeddedFont>
      <p:font typeface=".VnArial" panose="020B7200000000000000" pitchFamily="34" charset="0"/>
      <p:regular r:id="rId14"/>
      <p:bold r:id="rId15"/>
      <p:italic r:id="rId16"/>
      <p:boldItalic r:id="rId17"/>
    </p:embeddedFont>
    <p:embeddedFont>
      <p:font typeface=".VnArialH" panose="020BE200000000000000" pitchFamily="34" charset="0"/>
      <p:regular r:id="rId18"/>
      <p:bold r:id="rId19"/>
      <p:italic r:id="rId20"/>
      <p:boldItalic r:id="rId21"/>
    </p:embeddedFont>
    <p:embeddedFont>
      <p:font typeface=".VnBook-Antiqua" panose="020B7200000000000000" pitchFamily="34" charset="0"/>
      <p:regular r:id="rId22"/>
      <p:bold r:id="rId23"/>
    </p:embeddedFont>
    <p:embeddedFont>
      <p:font typeface=".VnSouthern" panose="020B7200000000000000" pitchFamily="34" charset="0"/>
      <p:regular r:id="rId24"/>
      <p:bold r:id="rId25"/>
      <p:italic r:id="rId26"/>
      <p:boldItalic r:id="rId27"/>
    </p:embeddedFont>
    <p:embeddedFont>
      <p:font typeface=".VnCentury Schoolbook" panose="020B7200000000000000" pitchFamily="34"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290" name="Group 2"/>
          <p:cNvGrpSpPr>
            <a:grpSpLocks/>
          </p:cNvGrpSpPr>
          <p:nvPr/>
        </p:nvGrpSpPr>
        <p:grpSpPr bwMode="auto">
          <a:xfrm>
            <a:off x="-6350" y="20638"/>
            <a:ext cx="9144000" cy="6858000"/>
            <a:chOff x="0" y="0"/>
            <a:chExt cx="5760" cy="4320"/>
          </a:xfrm>
        </p:grpSpPr>
        <p:sp>
          <p:nvSpPr>
            <p:cNvPr id="12291"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293"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294" name="Group 6"/>
          <p:cNvGrpSpPr>
            <a:grpSpLocks/>
          </p:cNvGrpSpPr>
          <p:nvPr/>
        </p:nvGrpSpPr>
        <p:grpSpPr bwMode="auto">
          <a:xfrm>
            <a:off x="-1588" y="6034088"/>
            <a:ext cx="7845426" cy="850900"/>
            <a:chOff x="0" y="3792"/>
            <a:chExt cx="4942" cy="536"/>
          </a:xfrm>
        </p:grpSpPr>
        <p:sp>
          <p:nvSpPr>
            <p:cNvPr id="12295"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296" name="Group 8"/>
            <p:cNvGrpSpPr>
              <a:grpSpLocks/>
            </p:cNvGrpSpPr>
            <p:nvPr userDrawn="1"/>
          </p:nvGrpSpPr>
          <p:grpSpPr bwMode="auto">
            <a:xfrm>
              <a:off x="2486" y="3792"/>
              <a:ext cx="2456" cy="536"/>
              <a:chOff x="2486" y="3792"/>
              <a:chExt cx="2456" cy="536"/>
            </a:xfrm>
          </p:grpSpPr>
          <p:sp>
            <p:nvSpPr>
              <p:cNvPr id="12297"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9"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0"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1"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2"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03" name="Group 15"/>
          <p:cNvGrpSpPr>
            <a:grpSpLocks/>
          </p:cNvGrpSpPr>
          <p:nvPr/>
        </p:nvGrpSpPr>
        <p:grpSpPr bwMode="auto">
          <a:xfrm>
            <a:off x="627063" y="6021388"/>
            <a:ext cx="5684837" cy="849312"/>
            <a:chOff x="395" y="3793"/>
            <a:chExt cx="3581" cy="535"/>
          </a:xfrm>
        </p:grpSpPr>
        <p:sp>
          <p:nvSpPr>
            <p:cNvPr id="12304"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5"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6"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7"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8"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9"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10"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smtClean="0"/>
              <a:t>Click to edit Master title style</a:t>
            </a:r>
          </a:p>
        </p:txBody>
      </p:sp>
      <p:sp>
        <p:nvSpPr>
          <p:cNvPr id="1231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smtClean="0"/>
              <a:t>Click to edit Master subtitle style</a:t>
            </a:r>
          </a:p>
        </p:txBody>
      </p:sp>
      <p:sp>
        <p:nvSpPr>
          <p:cNvPr id="12312" name="Rectangle 24"/>
          <p:cNvSpPr>
            <a:spLocks noGrp="1" noChangeArrowheads="1"/>
          </p:cNvSpPr>
          <p:nvPr>
            <p:ph type="dt" sz="quarter" idx="2"/>
          </p:nvPr>
        </p:nvSpPr>
        <p:spPr/>
        <p:txBody>
          <a:bodyPr/>
          <a:lstStyle>
            <a:lvl1pPr>
              <a:defRPr/>
            </a:lvl1pPr>
          </a:lstStyle>
          <a:p>
            <a:endParaRPr lang="en-US" altLang="en-US"/>
          </a:p>
        </p:txBody>
      </p:sp>
      <p:sp>
        <p:nvSpPr>
          <p:cNvPr id="12313" name="Rectangle 25"/>
          <p:cNvSpPr>
            <a:spLocks noGrp="1" noChangeArrowheads="1"/>
          </p:cNvSpPr>
          <p:nvPr>
            <p:ph type="sldNum" sz="quarter" idx="4"/>
          </p:nvPr>
        </p:nvSpPr>
        <p:spPr/>
        <p:txBody>
          <a:bodyPr/>
          <a:lstStyle>
            <a:lvl1pPr>
              <a:defRPr/>
            </a:lvl1pPr>
          </a:lstStyle>
          <a:p>
            <a:fld id="{9D052AD9-360D-4319-BC0F-E314DEC18B76}" type="slidenum">
              <a:rPr lang="en-US" altLang="en-US"/>
              <a:pPr/>
              <a:t>‹#›</a:t>
            </a:fld>
            <a:endParaRPr lang="en-US" altLang="en-US"/>
          </a:p>
        </p:txBody>
      </p:sp>
      <p:sp>
        <p:nvSpPr>
          <p:cNvPr id="12314" name="Rectangle 26"/>
          <p:cNvSpPr>
            <a:spLocks noGrp="1" noChangeArrowheads="1"/>
          </p:cNvSpPr>
          <p:nvPr>
            <p:ph type="ftr" sz="quarter" idx="3"/>
          </p:nvPr>
        </p:nvSpPr>
        <p:spPr/>
        <p:txBody>
          <a:bodyPr/>
          <a:lstStyle>
            <a:lvl1pPr>
              <a:defRPr/>
            </a:lvl1pPr>
          </a:lstStyle>
          <a:p>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EA1716-96AD-4EFD-A7B9-03A6ECD02815}" type="slidenum">
              <a:rPr lang="en-US" altLang="en-US"/>
              <a:pPr/>
              <a:t>‹#›</a:t>
            </a:fld>
            <a:endParaRPr lang="en-US" altLang="en-US"/>
          </a:p>
        </p:txBody>
      </p:sp>
    </p:spTree>
    <p:extLst>
      <p:ext uri="{BB962C8B-B14F-4D97-AF65-F5344CB8AC3E}">
        <p14:creationId xmlns:p14="http://schemas.microsoft.com/office/powerpoint/2010/main" val="260287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221904-2708-4903-BCE0-6DC0FE782D0B}" type="slidenum">
              <a:rPr lang="en-US" altLang="en-US"/>
              <a:pPr/>
              <a:t>‹#›</a:t>
            </a:fld>
            <a:endParaRPr lang="en-US" altLang="en-US"/>
          </a:p>
        </p:txBody>
      </p:sp>
    </p:spTree>
    <p:extLst>
      <p:ext uri="{BB962C8B-B14F-4D97-AF65-F5344CB8AC3E}">
        <p14:creationId xmlns:p14="http://schemas.microsoft.com/office/powerpoint/2010/main" val="216797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4BC86F0-5E1F-4536-84D3-7225DFA2EFEA}" type="slidenum">
              <a:rPr lang="en-US" altLang="en-US"/>
              <a:pPr/>
              <a:t>‹#›</a:t>
            </a:fld>
            <a:endParaRPr lang="en-US" altLang="en-US"/>
          </a:p>
        </p:txBody>
      </p:sp>
    </p:spTree>
    <p:extLst>
      <p:ext uri="{BB962C8B-B14F-4D97-AF65-F5344CB8AC3E}">
        <p14:creationId xmlns:p14="http://schemas.microsoft.com/office/powerpoint/2010/main" val="35893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C17D01-BD36-437C-8CFE-164DE2C08BAE}" type="slidenum">
              <a:rPr lang="en-US" altLang="en-US"/>
              <a:pPr/>
              <a:t>‹#›</a:t>
            </a:fld>
            <a:endParaRPr lang="en-US" altLang="en-US"/>
          </a:p>
        </p:txBody>
      </p:sp>
    </p:spTree>
    <p:extLst>
      <p:ext uri="{BB962C8B-B14F-4D97-AF65-F5344CB8AC3E}">
        <p14:creationId xmlns:p14="http://schemas.microsoft.com/office/powerpoint/2010/main" val="102333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D99C70D-86A4-4EAB-A63E-3B7D7D5711B5}" type="slidenum">
              <a:rPr lang="en-US" altLang="en-US"/>
              <a:pPr/>
              <a:t>‹#›</a:t>
            </a:fld>
            <a:endParaRPr lang="en-US" altLang="en-US"/>
          </a:p>
        </p:txBody>
      </p:sp>
    </p:spTree>
    <p:extLst>
      <p:ext uri="{BB962C8B-B14F-4D97-AF65-F5344CB8AC3E}">
        <p14:creationId xmlns:p14="http://schemas.microsoft.com/office/powerpoint/2010/main" val="108321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D149599-40DC-4EFA-9A81-0E37C42B61BD}" type="slidenum">
              <a:rPr lang="en-US" altLang="en-US"/>
              <a:pPr/>
              <a:t>‹#›</a:t>
            </a:fld>
            <a:endParaRPr lang="en-US" altLang="en-US"/>
          </a:p>
        </p:txBody>
      </p:sp>
    </p:spTree>
    <p:extLst>
      <p:ext uri="{BB962C8B-B14F-4D97-AF65-F5344CB8AC3E}">
        <p14:creationId xmlns:p14="http://schemas.microsoft.com/office/powerpoint/2010/main" val="119626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1222BD6-CC47-4151-B603-2065E0083B1F}" type="slidenum">
              <a:rPr lang="en-US" altLang="en-US"/>
              <a:pPr/>
              <a:t>‹#›</a:t>
            </a:fld>
            <a:endParaRPr lang="en-US" altLang="en-US"/>
          </a:p>
        </p:txBody>
      </p:sp>
    </p:spTree>
    <p:extLst>
      <p:ext uri="{BB962C8B-B14F-4D97-AF65-F5344CB8AC3E}">
        <p14:creationId xmlns:p14="http://schemas.microsoft.com/office/powerpoint/2010/main" val="193945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1B2B96E-F7F4-4AC8-889F-289B54733AB1}" type="slidenum">
              <a:rPr lang="en-US" altLang="en-US"/>
              <a:pPr/>
              <a:t>‹#›</a:t>
            </a:fld>
            <a:endParaRPr lang="en-US" altLang="en-US"/>
          </a:p>
        </p:txBody>
      </p:sp>
    </p:spTree>
    <p:extLst>
      <p:ext uri="{BB962C8B-B14F-4D97-AF65-F5344CB8AC3E}">
        <p14:creationId xmlns:p14="http://schemas.microsoft.com/office/powerpoint/2010/main" val="311495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79DE7D8-C8A8-4F52-91D6-3093598A1041}" type="slidenum">
              <a:rPr lang="en-US" altLang="en-US"/>
              <a:pPr/>
              <a:t>‹#›</a:t>
            </a:fld>
            <a:endParaRPr lang="en-US" altLang="en-US"/>
          </a:p>
        </p:txBody>
      </p:sp>
    </p:spTree>
    <p:extLst>
      <p:ext uri="{BB962C8B-B14F-4D97-AF65-F5344CB8AC3E}">
        <p14:creationId xmlns:p14="http://schemas.microsoft.com/office/powerpoint/2010/main" val="303617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21DEC07-9986-47D5-89E9-E3C4713A5CF8}" type="slidenum">
              <a:rPr lang="en-US" altLang="en-US"/>
              <a:pPr/>
              <a:t>‹#›</a:t>
            </a:fld>
            <a:endParaRPr lang="en-US" altLang="en-US"/>
          </a:p>
        </p:txBody>
      </p:sp>
    </p:spTree>
    <p:extLst>
      <p:ext uri="{BB962C8B-B14F-4D97-AF65-F5344CB8AC3E}">
        <p14:creationId xmlns:p14="http://schemas.microsoft.com/office/powerpoint/2010/main" val="244377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44000" cy="6858000"/>
            <a:chOff x="0" y="0"/>
            <a:chExt cx="5760" cy="4320"/>
          </a:xfrm>
        </p:grpSpPr>
        <p:sp>
          <p:nvSpPr>
            <p:cNvPr id="11267"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69"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270" name="Group 6"/>
          <p:cNvGrpSpPr>
            <a:grpSpLocks/>
          </p:cNvGrpSpPr>
          <p:nvPr/>
        </p:nvGrpSpPr>
        <p:grpSpPr bwMode="auto">
          <a:xfrm>
            <a:off x="0" y="6019800"/>
            <a:ext cx="7848600" cy="857250"/>
            <a:chOff x="0" y="3792"/>
            <a:chExt cx="4944" cy="540"/>
          </a:xfrm>
        </p:grpSpPr>
        <p:sp>
          <p:nvSpPr>
            <p:cNvPr id="11271"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272" name="Group 8"/>
            <p:cNvGrpSpPr>
              <a:grpSpLocks/>
            </p:cNvGrpSpPr>
            <p:nvPr userDrawn="1"/>
          </p:nvGrpSpPr>
          <p:grpSpPr bwMode="auto">
            <a:xfrm>
              <a:off x="2486" y="3792"/>
              <a:ext cx="2458" cy="540"/>
              <a:chOff x="2486" y="3792"/>
              <a:chExt cx="2458" cy="540"/>
            </a:xfrm>
          </p:grpSpPr>
          <p:sp>
            <p:nvSpPr>
              <p:cNvPr id="11273"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8"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9" name="Group 15"/>
          <p:cNvGrpSpPr>
            <a:grpSpLocks/>
          </p:cNvGrpSpPr>
          <p:nvPr/>
        </p:nvGrpSpPr>
        <p:grpSpPr bwMode="auto">
          <a:xfrm>
            <a:off x="627063" y="6021388"/>
            <a:ext cx="5684837" cy="849312"/>
            <a:chOff x="395" y="3793"/>
            <a:chExt cx="3581" cy="535"/>
          </a:xfrm>
        </p:grpSpPr>
        <p:sp>
          <p:nvSpPr>
            <p:cNvPr id="11280"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86"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87"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88"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11289"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11290"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45DC68F-0783-43F7-A027-9DF145F7E12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1143000"/>
          </a:xfrm>
        </p:spPr>
        <p:txBody>
          <a:bodyPr/>
          <a:lstStyle/>
          <a:p>
            <a:r>
              <a:rPr lang="en-US"/>
              <a:t>BÀI 7. PHẦN MỀM MÁY TÍNH</a:t>
            </a:r>
            <a:endParaRPr lang="en-US" altLang="en-US" sz="3600">
              <a:latin typeface=".VnVogue" pitchFamily="34" charset="0"/>
            </a:endParaRPr>
          </a:p>
        </p:txBody>
      </p:sp>
      <p:sp>
        <p:nvSpPr>
          <p:cNvPr id="3075" name="Rectangle 3"/>
          <p:cNvSpPr>
            <a:spLocks noGrp="1" noChangeArrowheads="1"/>
          </p:cNvSpPr>
          <p:nvPr>
            <p:ph type="body" idx="1"/>
          </p:nvPr>
        </p:nvSpPr>
        <p:spPr>
          <a:xfrm>
            <a:off x="457200" y="1524000"/>
            <a:ext cx="8229600" cy="2514600"/>
          </a:xfrm>
        </p:spPr>
        <p:txBody>
          <a:bodyPr/>
          <a:lstStyle/>
          <a:p>
            <a:r>
              <a:rPr lang="en-US" altLang="en-US">
                <a:solidFill>
                  <a:srgbClr val="FFFF00"/>
                </a:solidFill>
                <a:latin typeface=".VnSouthern" pitchFamily="34" charset="0"/>
              </a:rPr>
              <a:t>	</a:t>
            </a:r>
            <a:r>
              <a:rPr lang="vi-VN" b="1" i="1">
                <a:solidFill>
                  <a:srgbClr val="FFFF00"/>
                </a:solidFill>
                <a:latin typeface="Times New Roman" panose="02020603050405020304" pitchFamily="18" charset="0"/>
                <a:cs typeface="Times New Roman" panose="02020603050405020304" pitchFamily="18" charset="0"/>
              </a:rPr>
              <a:t>Phần mềm máy tính là các chương trình thu được sau khi thực hiện giải các bài toán trên máy tính và dùng để giải bài toán với nhiều bộ Input khác nhau.</a:t>
            </a:r>
          </a:p>
        </p:txBody>
      </p:sp>
      <p:pic>
        <p:nvPicPr>
          <p:cNvPr id="3077" name="Picture 5" descr="DISK_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1213" y="5181600"/>
            <a:ext cx="788987" cy="990600"/>
          </a:xfrm>
          <a:prstGeom prst="rect">
            <a:avLst/>
          </a:prstGeom>
          <a:noFill/>
          <a:extLst>
            <a:ext uri="{909E8E84-426E-40DD-AFC4-6F175D3DCCD1}">
              <a14:hiddenFill xmlns:a14="http://schemas.microsoft.com/office/drawing/2010/main">
                <a:solidFill>
                  <a:srgbClr val="FFFFFF"/>
                </a:solidFill>
              </a14:hiddenFill>
            </a:ext>
          </a:extLst>
        </p:spPr>
      </p:pic>
      <p:sp>
        <p:nvSpPr>
          <p:cNvPr id="3078" name="AutoShape 6"/>
          <p:cNvSpPr>
            <a:spLocks noChangeArrowheads="1"/>
          </p:cNvSpPr>
          <p:nvPr/>
        </p:nvSpPr>
        <p:spPr bwMode="auto">
          <a:xfrm>
            <a:off x="609600" y="2057400"/>
            <a:ext cx="4876800" cy="2286000"/>
          </a:xfrm>
          <a:prstGeom prst="cloudCallout">
            <a:avLst>
              <a:gd name="adj1" fmla="val -36134"/>
              <a:gd name="adj2" fmla="val 108403"/>
            </a:avLst>
          </a:prstGeom>
          <a:gradFill rotWithShape="1">
            <a:gsLst>
              <a:gs pos="0">
                <a:schemeClr val="tx1"/>
              </a:gs>
              <a:gs pos="100000">
                <a:srgbClr val="FF33CC"/>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b="1" i="1">
                <a:solidFill>
                  <a:schemeClr val="bg2">
                    <a:lumMod val="90000"/>
                    <a:lumOff val="10000"/>
                  </a:schemeClr>
                </a:solidFill>
              </a:rPr>
              <a:t>Các em hãy cho biết sản phẩm thu được sau khi giải bài toán trên máy tính là gì?</a:t>
            </a:r>
          </a:p>
        </p:txBody>
      </p:sp>
      <p:sp>
        <p:nvSpPr>
          <p:cNvPr id="3079" name="Text Box 7"/>
          <p:cNvSpPr txBox="1">
            <a:spLocks noChangeArrowheads="1"/>
          </p:cNvSpPr>
          <p:nvPr/>
        </p:nvSpPr>
        <p:spPr bwMode="auto">
          <a:xfrm>
            <a:off x="5410200" y="1143000"/>
            <a:ext cx="3581400" cy="369332"/>
          </a:xfrm>
          <a:prstGeom prst="rect">
            <a:avLst/>
          </a:prstGeom>
          <a:gradFill rotWithShape="1">
            <a:gsLst>
              <a:gs pos="0">
                <a:srgbClr val="FF66FF"/>
              </a:gs>
              <a:gs pos="50000">
                <a:schemeClr val="tx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bg2">
                    <a:lumMod val="90000"/>
                    <a:lumOff val="10000"/>
                  </a:schemeClr>
                </a:solidFill>
              </a:rPr>
              <a:t>Cách tổ chức dữ liệu</a:t>
            </a:r>
          </a:p>
        </p:txBody>
      </p:sp>
      <p:sp>
        <p:nvSpPr>
          <p:cNvPr id="3080" name="Text Box 8"/>
          <p:cNvSpPr txBox="1">
            <a:spLocks noChangeArrowheads="1"/>
          </p:cNvSpPr>
          <p:nvPr/>
        </p:nvSpPr>
        <p:spPr bwMode="auto">
          <a:xfrm>
            <a:off x="5410200" y="2376488"/>
            <a:ext cx="3581400" cy="369332"/>
          </a:xfrm>
          <a:prstGeom prst="rect">
            <a:avLst/>
          </a:prstGeom>
          <a:gradFill rotWithShape="1">
            <a:gsLst>
              <a:gs pos="0">
                <a:srgbClr val="FF66FF"/>
              </a:gs>
              <a:gs pos="50000">
                <a:schemeClr val="tx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solidFill>
                  <a:schemeClr val="bg2">
                    <a:lumMod val="90000"/>
                    <a:lumOff val="10000"/>
                  </a:schemeClr>
                </a:solidFill>
              </a:rPr>
              <a:t>Chương trình</a:t>
            </a:r>
          </a:p>
        </p:txBody>
      </p:sp>
      <p:sp>
        <p:nvSpPr>
          <p:cNvPr id="3081" name="Text Box 9"/>
          <p:cNvSpPr txBox="1">
            <a:spLocks noChangeArrowheads="1"/>
          </p:cNvSpPr>
          <p:nvPr/>
        </p:nvSpPr>
        <p:spPr bwMode="auto">
          <a:xfrm>
            <a:off x="5486400" y="3733800"/>
            <a:ext cx="3581400" cy="369332"/>
          </a:xfrm>
          <a:prstGeom prst="rect">
            <a:avLst/>
          </a:prstGeom>
          <a:gradFill rotWithShape="1">
            <a:gsLst>
              <a:gs pos="0">
                <a:srgbClr val="FF66FF"/>
              </a:gs>
              <a:gs pos="50000">
                <a:schemeClr val="tx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bg2">
                    <a:lumMod val="90000"/>
                    <a:lumOff val="10000"/>
                  </a:schemeClr>
                </a:solidFill>
              </a:rPr>
              <a:t>Tài liệu</a:t>
            </a:r>
          </a:p>
        </p:txBody>
      </p:sp>
      <p:sp>
        <p:nvSpPr>
          <p:cNvPr id="3083" name="AutoShape 11"/>
          <p:cNvSpPr>
            <a:spLocks noChangeArrowheads="1"/>
          </p:cNvSpPr>
          <p:nvPr/>
        </p:nvSpPr>
        <p:spPr bwMode="auto">
          <a:xfrm rot="4793489" flipH="1">
            <a:off x="6906419" y="927894"/>
            <a:ext cx="2201863" cy="993775"/>
          </a:xfrm>
          <a:custGeom>
            <a:avLst/>
            <a:gdLst>
              <a:gd name="G0" fmla="+- 28070 0 0"/>
              <a:gd name="G1" fmla="+- -11796480 0 0"/>
              <a:gd name="G2" fmla="+- 28070 0 -11796480"/>
              <a:gd name="G3" fmla="+- 10800 0 0"/>
              <a:gd name="G4" fmla="+- 0 0 28070"/>
              <a:gd name="T0" fmla="*/ 360 256 1"/>
              <a:gd name="T1" fmla="*/ 0 256 1"/>
              <a:gd name="G5" fmla="+- G2 T0 T1"/>
              <a:gd name="G6" fmla="?: G2 G2 G5"/>
              <a:gd name="G7" fmla="+- 0 0 G6"/>
              <a:gd name="G8" fmla="+- 7357 0 0"/>
              <a:gd name="G9" fmla="+- 0 0 -11796480"/>
              <a:gd name="G10" fmla="+- 7357 0 2700"/>
              <a:gd name="G11" fmla="cos G10 28070"/>
              <a:gd name="G12" fmla="sin G10 28070"/>
              <a:gd name="G13" fmla="cos 13500 28070"/>
              <a:gd name="G14" fmla="sin 13500 28070"/>
              <a:gd name="G15" fmla="+- G11 10800 0"/>
              <a:gd name="G16" fmla="+- G12 10800 0"/>
              <a:gd name="G17" fmla="+- G13 10800 0"/>
              <a:gd name="G18" fmla="+- G14 10800 0"/>
              <a:gd name="G19" fmla="*/ 7357 1 2"/>
              <a:gd name="G20" fmla="+- G19 5400 0"/>
              <a:gd name="G21" fmla="cos G20 28070"/>
              <a:gd name="G22" fmla="sin G20 28070"/>
              <a:gd name="G23" fmla="+- G21 10800 0"/>
              <a:gd name="G24" fmla="+- G12 G23 G22"/>
              <a:gd name="G25" fmla="+- G22 G23 G11"/>
              <a:gd name="G26" fmla="cos 10800 28070"/>
              <a:gd name="G27" fmla="sin 10800 28070"/>
              <a:gd name="G28" fmla="cos 7357 28070"/>
              <a:gd name="G29" fmla="sin 7357 28070"/>
              <a:gd name="G30" fmla="+- G26 10800 0"/>
              <a:gd name="G31" fmla="+- G27 10800 0"/>
              <a:gd name="G32" fmla="+- G28 10800 0"/>
              <a:gd name="G33" fmla="+- G29 10800 0"/>
              <a:gd name="G34" fmla="+- G19 5400 0"/>
              <a:gd name="G35" fmla="cos G34 -11796480"/>
              <a:gd name="G36" fmla="sin G34 -11796480"/>
              <a:gd name="G37" fmla="+/ -11796480 28070 2"/>
              <a:gd name="T2" fmla="*/ 180 256 1"/>
              <a:gd name="T3" fmla="*/ 0 256 1"/>
              <a:gd name="G38" fmla="+- G37 T2 T3"/>
              <a:gd name="G39" fmla="?: G2 G37 G38"/>
              <a:gd name="G40" fmla="cos 10800 G39"/>
              <a:gd name="G41" fmla="sin 10800 G39"/>
              <a:gd name="G42" fmla="cos 7357 G39"/>
              <a:gd name="G43" fmla="sin 7357 G39"/>
              <a:gd name="G44" fmla="+- G40 10800 0"/>
              <a:gd name="G45" fmla="+- G41 10800 0"/>
              <a:gd name="G46" fmla="+- G42 10800 0"/>
              <a:gd name="G47" fmla="+- G43 10800 0"/>
              <a:gd name="G48" fmla="+- G35 10800 0"/>
              <a:gd name="G49" fmla="+- G36 10800 0"/>
              <a:gd name="T4" fmla="*/ 10840 w 21600"/>
              <a:gd name="T5" fmla="*/ 0 h 21600"/>
              <a:gd name="T6" fmla="*/ 1721 w 21600"/>
              <a:gd name="T7" fmla="*/ 10800 h 21600"/>
              <a:gd name="T8" fmla="*/ 10827 w 21600"/>
              <a:gd name="T9" fmla="*/ 3443 h 21600"/>
              <a:gd name="T10" fmla="*/ 24299 w 21600"/>
              <a:gd name="T11" fmla="*/ 10900 h 21600"/>
              <a:gd name="T12" fmla="*/ 19845 w 21600"/>
              <a:gd name="T13" fmla="*/ 15289 h 21600"/>
              <a:gd name="T14" fmla="*/ 15456 w 21600"/>
              <a:gd name="T15" fmla="*/ 108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56" y="10854"/>
                </a:moveTo>
                <a:cubicBezTo>
                  <a:pt x="18156" y="10836"/>
                  <a:pt x="18157" y="10818"/>
                  <a:pt x="18157" y="10800"/>
                </a:cubicBezTo>
                <a:cubicBezTo>
                  <a:pt x="18157" y="6736"/>
                  <a:pt x="14863" y="3443"/>
                  <a:pt x="10800" y="3443"/>
                </a:cubicBezTo>
                <a:cubicBezTo>
                  <a:pt x="6736" y="3443"/>
                  <a:pt x="3443" y="6736"/>
                  <a:pt x="3443" y="10800"/>
                </a:cubicBezTo>
                <a:lnTo>
                  <a:pt x="0" y="10800"/>
                </a:lnTo>
                <a:cubicBezTo>
                  <a:pt x="0" y="4835"/>
                  <a:pt x="4835" y="0"/>
                  <a:pt x="10800" y="0"/>
                </a:cubicBezTo>
                <a:cubicBezTo>
                  <a:pt x="16764" y="0"/>
                  <a:pt x="21600" y="4835"/>
                  <a:pt x="21600" y="10800"/>
                </a:cubicBezTo>
                <a:cubicBezTo>
                  <a:pt x="21600" y="10826"/>
                  <a:pt x="21599" y="10853"/>
                  <a:pt x="21599" y="10880"/>
                </a:cubicBezTo>
                <a:lnTo>
                  <a:pt x="24299" y="10900"/>
                </a:lnTo>
                <a:lnTo>
                  <a:pt x="19845" y="15289"/>
                </a:lnTo>
                <a:lnTo>
                  <a:pt x="15456" y="10834"/>
                </a:lnTo>
                <a:lnTo>
                  <a:pt x="18156" y="10854"/>
                </a:lnTo>
                <a:close/>
              </a:path>
            </a:pathLst>
          </a:cu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heckerboard(across)">
                                      <p:cBhvr>
                                        <p:cTn id="7" dur="5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checkerboard(across)">
                                      <p:cBhvr>
                                        <p:cTn id="12" dur="500"/>
                                        <p:tgtEl>
                                          <p:spTgt spid="30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81"/>
                                        </p:tgtEl>
                                        <p:attrNameLst>
                                          <p:attrName>style.visibility</p:attrName>
                                        </p:attrNameLst>
                                      </p:cBhvr>
                                      <p:to>
                                        <p:strVal val="visible"/>
                                      </p:to>
                                    </p:set>
                                    <p:animEffect transition="in" filter="checkerboard(across)">
                                      <p:cBhvr>
                                        <p:cTn id="17" dur="500"/>
                                        <p:tgtEl>
                                          <p:spTgt spid="30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9" fill="hold" nodeType="clickEffect">
                                  <p:stCondLst>
                                    <p:cond delay="0"/>
                                  </p:stCondLst>
                                  <p:childTnLst>
                                    <p:set>
                                      <p:cBhvr>
                                        <p:cTn id="21" dur="1" fill="hold">
                                          <p:stCondLst>
                                            <p:cond delay="0"/>
                                          </p:stCondLst>
                                        </p:cTn>
                                        <p:tgtEl>
                                          <p:spTgt spid="3083"/>
                                        </p:tgtEl>
                                        <p:attrNameLst>
                                          <p:attrName>style.visibility</p:attrName>
                                        </p:attrNameLst>
                                      </p:cBhvr>
                                      <p:to>
                                        <p:strVal val="visible"/>
                                      </p:to>
                                    </p:set>
                                    <p:animEffect transition="in" filter="strips(upLeft)">
                                      <p:cBhvr>
                                        <p:cTn id="22" dur="500"/>
                                        <p:tgtEl>
                                          <p:spTgt spid="3083"/>
                                        </p:tgtEl>
                                      </p:cBhvr>
                                    </p:animEffect>
                                  </p:childTnLst>
                                </p:cTn>
                              </p:par>
                            </p:childTnLst>
                          </p:cTn>
                        </p:par>
                        <p:par>
                          <p:cTn id="23" fill="hold" nodeType="afterGroup">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p:cTn id="26" dur="500" fill="hold"/>
                                        <p:tgtEl>
                                          <p:spTgt spid="3074"/>
                                        </p:tgtEl>
                                        <p:attrNameLst>
                                          <p:attrName>ppt_w</p:attrName>
                                        </p:attrNameLst>
                                      </p:cBhvr>
                                      <p:tavLst>
                                        <p:tav tm="0">
                                          <p:val>
                                            <p:fltVal val="0"/>
                                          </p:val>
                                        </p:tav>
                                        <p:tav tm="100000">
                                          <p:val>
                                            <p:strVal val="#ppt_w"/>
                                          </p:val>
                                        </p:tav>
                                      </p:tavLst>
                                    </p:anim>
                                    <p:anim calcmode="lin" valueType="num">
                                      <p:cBhvr>
                                        <p:cTn id="27"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07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077"/>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xit" presetSubtype="16" fill="hold" nodeType="clickEffect">
                                  <p:stCondLst>
                                    <p:cond delay="0"/>
                                  </p:stCondLst>
                                  <p:childTnLst>
                                    <p:animEffect transition="out" filter="diamond(in)">
                                      <p:cBhvr>
                                        <p:cTn id="37" dur="500"/>
                                        <p:tgtEl>
                                          <p:spTgt spid="3083"/>
                                        </p:tgtEl>
                                      </p:cBhvr>
                                    </p:animEffect>
                                    <p:set>
                                      <p:cBhvr>
                                        <p:cTn id="38" dur="1" fill="hold">
                                          <p:stCondLst>
                                            <p:cond delay="499"/>
                                          </p:stCondLst>
                                        </p:cTn>
                                        <p:tgtEl>
                                          <p:spTgt spid="3083"/>
                                        </p:tgtEl>
                                        <p:attrNameLst>
                                          <p:attrName>style.visibility</p:attrName>
                                        </p:attrNameLst>
                                      </p:cBhvr>
                                      <p:to>
                                        <p:strVal val="hidden"/>
                                      </p:to>
                                    </p:set>
                                  </p:childTnLst>
                                </p:cTn>
                              </p:par>
                              <p:par>
                                <p:cTn id="39" presetID="8" presetClass="exit" presetSubtype="16" fill="hold" grpId="1" nodeType="withEffect">
                                  <p:stCondLst>
                                    <p:cond delay="0"/>
                                  </p:stCondLst>
                                  <p:childTnLst>
                                    <p:animEffect transition="out" filter="diamond(in)">
                                      <p:cBhvr>
                                        <p:cTn id="40" dur="500"/>
                                        <p:tgtEl>
                                          <p:spTgt spid="3079"/>
                                        </p:tgtEl>
                                      </p:cBhvr>
                                    </p:animEffect>
                                    <p:set>
                                      <p:cBhvr>
                                        <p:cTn id="41" dur="1" fill="hold">
                                          <p:stCondLst>
                                            <p:cond delay="499"/>
                                          </p:stCondLst>
                                        </p:cTn>
                                        <p:tgtEl>
                                          <p:spTgt spid="3079"/>
                                        </p:tgtEl>
                                        <p:attrNameLst>
                                          <p:attrName>style.visibility</p:attrName>
                                        </p:attrNameLst>
                                      </p:cBhvr>
                                      <p:to>
                                        <p:strVal val="hidden"/>
                                      </p:to>
                                    </p:set>
                                  </p:childTnLst>
                                </p:cTn>
                              </p:par>
                              <p:par>
                                <p:cTn id="42" presetID="8" presetClass="exit" presetSubtype="16" fill="hold" grpId="1" nodeType="withEffect">
                                  <p:stCondLst>
                                    <p:cond delay="0"/>
                                  </p:stCondLst>
                                  <p:childTnLst>
                                    <p:animEffect transition="out" filter="diamond(in)">
                                      <p:cBhvr>
                                        <p:cTn id="43" dur="500"/>
                                        <p:tgtEl>
                                          <p:spTgt spid="3080"/>
                                        </p:tgtEl>
                                      </p:cBhvr>
                                    </p:animEffect>
                                    <p:set>
                                      <p:cBhvr>
                                        <p:cTn id="44" dur="1" fill="hold">
                                          <p:stCondLst>
                                            <p:cond delay="499"/>
                                          </p:stCondLst>
                                        </p:cTn>
                                        <p:tgtEl>
                                          <p:spTgt spid="3080"/>
                                        </p:tgtEl>
                                        <p:attrNameLst>
                                          <p:attrName>style.visibility</p:attrName>
                                        </p:attrNameLst>
                                      </p:cBhvr>
                                      <p:to>
                                        <p:strVal val="hidden"/>
                                      </p:to>
                                    </p:set>
                                  </p:childTnLst>
                                </p:cTn>
                              </p:par>
                              <p:par>
                                <p:cTn id="45" presetID="8" presetClass="exit" presetSubtype="16" fill="hold" grpId="1" nodeType="withEffect">
                                  <p:stCondLst>
                                    <p:cond delay="0"/>
                                  </p:stCondLst>
                                  <p:childTnLst>
                                    <p:animEffect transition="out" filter="diamond(in)">
                                      <p:cBhvr>
                                        <p:cTn id="46" dur="500"/>
                                        <p:tgtEl>
                                          <p:spTgt spid="3081"/>
                                        </p:tgtEl>
                                      </p:cBhvr>
                                    </p:animEffect>
                                    <p:set>
                                      <p:cBhvr>
                                        <p:cTn id="47" dur="1" fill="hold">
                                          <p:stCondLst>
                                            <p:cond delay="499"/>
                                          </p:stCondLst>
                                        </p:cTn>
                                        <p:tgtEl>
                                          <p:spTgt spid="3081"/>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3075">
                                            <p:txEl>
                                              <p:pRg st="0" end="0"/>
                                            </p:txEl>
                                          </p:spTgt>
                                        </p:tgtEl>
                                        <p:attrNameLst>
                                          <p:attrName>style.visibility</p:attrName>
                                        </p:attrNameLst>
                                      </p:cBhvr>
                                      <p:to>
                                        <p:strVal val="visible"/>
                                      </p:to>
                                    </p:set>
                                    <p:anim calcmode="discrete" valueType="clr">
                                      <p:cBhvr override="childStyle">
                                        <p:cTn id="52" dur="80"/>
                                        <p:tgtEl>
                                          <p:spTgt spid="30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3075">
                                            <p:txEl>
                                              <p:pRg st="0" end="0"/>
                                            </p:txEl>
                                          </p:spTgt>
                                        </p:tgtEl>
                                        <p:attrNameLst>
                                          <p:attrName>fillcolor</p:attrName>
                                        </p:attrNameLst>
                                      </p:cBhvr>
                                      <p:tavLst>
                                        <p:tav tm="0">
                                          <p:val>
                                            <p:clrVal>
                                              <a:schemeClr val="accent2"/>
                                            </p:clrVal>
                                          </p:val>
                                        </p:tav>
                                        <p:tav tm="50000">
                                          <p:val>
                                            <p:clrVal>
                                              <a:schemeClr val="hlink"/>
                                            </p:clrVal>
                                          </p:val>
                                        </p:tav>
                                      </p:tavLst>
                                    </p:anim>
                                    <p:set>
                                      <p:cBhvr>
                                        <p:cTn id="54" dur="80"/>
                                        <p:tgtEl>
                                          <p:spTgt spid="307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3078" grpId="1" animBg="1"/>
      <p:bldP spid="3079" grpId="0" animBg="1"/>
      <p:bldP spid="3079" grpId="1" animBg="1"/>
      <p:bldP spid="3080" grpId="0" animBg="1"/>
      <p:bldP spid="3080" grpId="1" animBg="1"/>
      <p:bldP spid="3081" grpId="0" animBg="1"/>
      <p:bldP spid="308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152400" y="76200"/>
            <a:ext cx="8686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sz="2000">
                <a:solidFill>
                  <a:schemeClr val="tx1"/>
                </a:solidFill>
                <a:latin typeface="Arial" panose="020B0604020202020204" pitchFamily="34" charset="0"/>
              </a:defRPr>
            </a:lvl9pPr>
          </a:lstStyle>
          <a:p>
            <a:r>
              <a:rPr lang="en-US" altLang="en-US" sz="2800" b="1" i="1">
                <a:latin typeface=".VnSouthern" pitchFamily="34" charset="0"/>
              </a:rPr>
              <a:t> </a:t>
            </a:r>
            <a:r>
              <a:rPr lang="vi-VN" b="1" i="1"/>
              <a:t>Một số phần mềm được phát triển theo yêu cầu chung của rất nhiều người thường nằm trong bộ Office. Ví dụ: Microsoft Word, Excel, Internet Explorer, Windows Media…</a:t>
            </a:r>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4343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19400"/>
            <a:ext cx="4343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9460">
                                            <p:txEl>
                                              <p:pRg st="0" end="0"/>
                                            </p:txEl>
                                          </p:spTgt>
                                        </p:tgtEl>
                                        <p:attrNameLst>
                                          <p:attrName>style.visibility</p:attrName>
                                        </p:attrNameLst>
                                      </p:cBhvr>
                                      <p:to>
                                        <p:strVal val="visible"/>
                                      </p:to>
                                    </p:set>
                                    <p:anim calcmode="discrete" valueType="clr">
                                      <p:cBhvr override="childStyle">
                                        <p:cTn id="7" dur="80"/>
                                        <p:tgtEl>
                                          <p:spTgt spid="194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6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6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19461"/>
                                        </p:tgtEl>
                                        <p:attrNameLst>
                                          <p:attrName>style.visibility</p:attrName>
                                        </p:attrNameLst>
                                      </p:cBhvr>
                                      <p:to>
                                        <p:strVal val="visible"/>
                                      </p:to>
                                    </p:set>
                                    <p:anim calcmode="lin" valueType="num">
                                      <p:cBhvr>
                                        <p:cTn id="14" dur="500" fill="hold"/>
                                        <p:tgtEl>
                                          <p:spTgt spid="19461"/>
                                        </p:tgtEl>
                                        <p:attrNameLst>
                                          <p:attrName>ppt_w</p:attrName>
                                        </p:attrNameLst>
                                      </p:cBhvr>
                                      <p:tavLst>
                                        <p:tav tm="0">
                                          <p:val>
                                            <p:fltVal val="0"/>
                                          </p:val>
                                        </p:tav>
                                        <p:tav tm="100000">
                                          <p:val>
                                            <p:strVal val="#ppt_w"/>
                                          </p:val>
                                        </p:tav>
                                      </p:tavLst>
                                    </p:anim>
                                    <p:anim calcmode="lin" valueType="num">
                                      <p:cBhvr>
                                        <p:cTn id="15" dur="500" fill="hold"/>
                                        <p:tgtEl>
                                          <p:spTgt spid="19461"/>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17" presetClass="entr" presetSubtype="10" fill="hold" nodeType="afterEffect">
                                  <p:stCondLst>
                                    <p:cond delay="0"/>
                                  </p:stCondLst>
                                  <p:childTnLst>
                                    <p:set>
                                      <p:cBhvr>
                                        <p:cTn id="18" dur="1" fill="hold">
                                          <p:stCondLst>
                                            <p:cond delay="0"/>
                                          </p:stCondLst>
                                        </p:cTn>
                                        <p:tgtEl>
                                          <p:spTgt spid="19462"/>
                                        </p:tgtEl>
                                        <p:attrNameLst>
                                          <p:attrName>style.visibility</p:attrName>
                                        </p:attrNameLst>
                                      </p:cBhvr>
                                      <p:to>
                                        <p:strVal val="visible"/>
                                      </p:to>
                                    </p:set>
                                    <p:anim calcmode="lin" valueType="num">
                                      <p:cBhvr>
                                        <p:cTn id="19" dur="500" fill="hold"/>
                                        <p:tgtEl>
                                          <p:spTgt spid="19462"/>
                                        </p:tgtEl>
                                        <p:attrNameLst>
                                          <p:attrName>ppt_w</p:attrName>
                                        </p:attrNameLst>
                                      </p:cBhvr>
                                      <p:tavLst>
                                        <p:tav tm="0">
                                          <p:val>
                                            <p:fltVal val="0"/>
                                          </p:val>
                                        </p:tav>
                                        <p:tav tm="100000">
                                          <p:val>
                                            <p:strVal val="#ppt_w"/>
                                          </p:val>
                                        </p:tav>
                                      </p:tavLst>
                                    </p:anim>
                                    <p:anim calcmode="lin" valueType="num">
                                      <p:cBhvr>
                                        <p:cTn id="20" dur="500" fill="hold"/>
                                        <p:tgtEl>
                                          <p:spTgt spid="194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36725"/>
            <a:ext cx="41148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03400"/>
            <a:ext cx="4495800"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fill="hold"/>
                                        <p:tgtEl>
                                          <p:spTgt spid="8197"/>
                                        </p:tgtEl>
                                        <p:attrNameLst>
                                          <p:attrName>ppt_w</p:attrName>
                                        </p:attrNameLst>
                                      </p:cBhvr>
                                      <p:tavLst>
                                        <p:tav tm="0">
                                          <p:val>
                                            <p:fltVal val="0"/>
                                          </p:val>
                                        </p:tav>
                                        <p:tav tm="100000">
                                          <p:val>
                                            <p:strVal val="#ppt_w"/>
                                          </p:val>
                                        </p:tav>
                                      </p:tavLst>
                                    </p:anim>
                                    <p:anim calcmode="lin" valueType="num">
                                      <p:cBhvr>
                                        <p:cTn id="8" dur="500" fill="hold"/>
                                        <p:tgtEl>
                                          <p:spTgt spid="819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199"/>
                                        </p:tgtEl>
                                        <p:attrNameLst>
                                          <p:attrName>style.visibility</p:attrName>
                                        </p:attrNameLst>
                                      </p:cBhvr>
                                      <p:to>
                                        <p:strVal val="visible"/>
                                      </p:to>
                                    </p:set>
                                    <p:anim calcmode="lin" valueType="num">
                                      <p:cBhvr>
                                        <p:cTn id="13" dur="500" fill="hold"/>
                                        <p:tgtEl>
                                          <p:spTgt spid="8199"/>
                                        </p:tgtEl>
                                        <p:attrNameLst>
                                          <p:attrName>ppt_w</p:attrName>
                                        </p:attrNameLst>
                                      </p:cBhvr>
                                      <p:tavLst>
                                        <p:tav tm="0">
                                          <p:val>
                                            <p:fltVal val="0"/>
                                          </p:val>
                                        </p:tav>
                                        <p:tav tm="100000">
                                          <p:val>
                                            <p:strVal val="#ppt_w"/>
                                          </p:val>
                                        </p:tav>
                                      </p:tavLst>
                                    </p:anim>
                                    <p:anim calcmode="lin" valueType="num">
                                      <p:cBhvr>
                                        <p:cTn id="14" dur="500" fill="hold"/>
                                        <p:tgtEl>
                                          <p:spTgt spid="81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381000" y="228600"/>
            <a:ext cx="830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sz="2000">
                <a:solidFill>
                  <a:schemeClr val="tx1"/>
                </a:solidFill>
                <a:latin typeface="Arial" panose="020B0604020202020204" pitchFamily="34" charset="0"/>
              </a:defRPr>
            </a:lvl9pPr>
          </a:lstStyle>
          <a:p>
            <a:pPr algn="just" eaLnBrk="1" hangingPunct="1">
              <a:buFontTx/>
              <a:buNone/>
            </a:pPr>
            <a:r>
              <a:rPr lang="en-US" b="1">
                <a:solidFill>
                  <a:srgbClr val="FFFF00"/>
                </a:solidFill>
              </a:rPr>
              <a:t>1.</a:t>
            </a:r>
            <a:r>
              <a:rPr lang="en-US">
                <a:solidFill>
                  <a:srgbClr val="FFFF00"/>
                </a:solidFill>
              </a:rPr>
              <a:t> </a:t>
            </a:r>
            <a:r>
              <a:rPr lang="en-US" b="1">
                <a:solidFill>
                  <a:srgbClr val="FFFF00"/>
                </a:solidFill>
              </a:rPr>
              <a:t>Phần mềm hệ thống</a:t>
            </a:r>
            <a:r>
              <a:rPr lang="en-US">
                <a:solidFill>
                  <a:srgbClr val="FFFF00"/>
                </a:solidFill>
              </a:rPr>
              <a:t> </a:t>
            </a:r>
            <a:r>
              <a:rPr lang="en-US" altLang="en-US">
                <a:solidFill>
                  <a:srgbClr val="FFFF00"/>
                </a:solidFill>
                <a:latin typeface=".VnSouthern" pitchFamily="34" charset="0"/>
              </a:rPr>
              <a:t>	</a:t>
            </a:r>
          </a:p>
        </p:txBody>
      </p:sp>
      <p:grpSp>
        <p:nvGrpSpPr>
          <p:cNvPr id="14343" name="Group 7"/>
          <p:cNvGrpSpPr>
            <a:grpSpLocks/>
          </p:cNvGrpSpPr>
          <p:nvPr/>
        </p:nvGrpSpPr>
        <p:grpSpPr bwMode="auto">
          <a:xfrm>
            <a:off x="5410200" y="3670300"/>
            <a:ext cx="3200400" cy="2730500"/>
            <a:chOff x="3408" y="2216"/>
            <a:chExt cx="2016" cy="1720"/>
          </a:xfrm>
        </p:grpSpPr>
        <p:pic>
          <p:nvPicPr>
            <p:cNvPr id="14341" name="Picture 5" descr="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 y="2216"/>
              <a:ext cx="2016" cy="172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2014">
              <a:off x="3840" y="2456"/>
              <a:ext cx="746"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4" name="Rectangle 8"/>
          <p:cNvSpPr>
            <a:spLocks noChangeArrowheads="1"/>
          </p:cNvSpPr>
          <p:nvPr/>
        </p:nvSpPr>
        <p:spPr bwMode="auto">
          <a:xfrm>
            <a:off x="304800" y="990600"/>
            <a:ext cx="8534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sz="2000">
                <a:solidFill>
                  <a:schemeClr val="tx1"/>
                </a:solidFill>
                <a:latin typeface="Arial" panose="020B0604020202020204" pitchFamily="34" charset="0"/>
              </a:defRPr>
            </a:lvl9pPr>
          </a:lstStyle>
          <a:p>
            <a:r>
              <a:rPr lang="vi-VN" b="1" i="1"/>
              <a:t>Là những chương trình tạo môi trường làm việc và cung cấp các dịch vụ cho các phần mềm khác trong quá trình hoạt động của máy tính.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4"/>
                                        </p:tgtEl>
                                        <p:attrNameLst>
                                          <p:attrName>style.visibility</p:attrName>
                                        </p:attrNameLst>
                                      </p:cBhvr>
                                      <p:to>
                                        <p:strVal val="visible"/>
                                      </p:to>
                                    </p:set>
                                    <p:anim calcmode="discrete" valueType="clr">
                                      <p:cBhvr override="childStyle">
                                        <p:cTn id="7" dur="80"/>
                                        <p:tgtEl>
                                          <p:spTgt spid="143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4"/>
                                        </p:tgtEl>
                                        <p:attrNameLst>
                                          <p:attrName>fillcolor</p:attrName>
                                        </p:attrNameLst>
                                      </p:cBhvr>
                                      <p:tavLst>
                                        <p:tav tm="0">
                                          <p:val>
                                            <p:clrVal>
                                              <a:schemeClr val="accent2"/>
                                            </p:clrVal>
                                          </p:val>
                                        </p:tav>
                                        <p:tav tm="50000">
                                          <p:val>
                                            <p:clrVal>
                                              <a:schemeClr val="hlink"/>
                                            </p:clrVal>
                                          </p:val>
                                        </p:tav>
                                      </p:tavLst>
                                    </p:anim>
                                    <p:set>
                                      <p:cBhvr>
                                        <p:cTn id="9" dur="80"/>
                                        <p:tgtEl>
                                          <p:spTgt spid="143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33400" y="1524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t>Hệ điều hành MS-DOS</a:t>
            </a:r>
          </a:p>
        </p:txBody>
      </p:sp>
      <p:sp>
        <p:nvSpPr>
          <p:cNvPr id="4099" name="Rectangle 3"/>
          <p:cNvSpPr>
            <a:spLocks noChangeArrowheads="1"/>
          </p:cNvSpPr>
          <p:nvPr/>
        </p:nvSpPr>
        <p:spPr bwMode="auto">
          <a:xfrm>
            <a:off x="533400" y="1219200"/>
            <a:ext cx="8229600" cy="4800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FontTx/>
              <a:buNone/>
            </a:pPr>
            <a:r>
              <a:rPr lang="en-US" altLang="en-US"/>
              <a:t>C:\</a:t>
            </a:r>
            <a:r>
              <a:rPr lang="en-US" altLang="en-US">
                <a:sym typeface=".VnArial" panose="020B7200000000000000" pitchFamily="34" charset="0"/>
              </a:rPr>
              <a:t>&gt;</a:t>
            </a:r>
            <a:r>
              <a:rPr lang="en-US" altLang="en-US"/>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8229600" cy="609600"/>
          </a:xfrm>
        </p:spPr>
        <p:txBody>
          <a:bodyPr/>
          <a:lstStyle/>
          <a:p>
            <a:r>
              <a:rPr lang="en-US"/>
              <a:t>Hệ điều hành WINDOWS XP</a:t>
            </a:r>
            <a:endParaRPr lang="en-US" altLang="en-US" sz="3200">
              <a:latin typeface=".VnCentury Schoolbook" pitchFamily="34" charset="0"/>
            </a:endParaRPr>
          </a:p>
        </p:txBody>
      </p:sp>
      <p:pic>
        <p:nvPicPr>
          <p:cNvPr id="5123" name="Picture 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0772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Hệ điều hành WINDOWS 2003</a:t>
            </a:r>
            <a:endParaRPr lang="en-US" altLang="en-US" sz="3200">
              <a:latin typeface=".VnCentury Schoolbook" pitchFamily="34" charset="0"/>
            </a:endParaRPr>
          </a:p>
        </p:txBody>
      </p:sp>
      <p:graphicFrame>
        <p:nvGraphicFramePr>
          <p:cNvPr id="6147" name="Object 3"/>
          <p:cNvGraphicFramePr>
            <a:graphicFrameLocks noChangeAspect="1"/>
          </p:cNvGraphicFramePr>
          <p:nvPr>
            <p:ph idx="1"/>
          </p:nvPr>
        </p:nvGraphicFramePr>
        <p:xfrm>
          <a:off x="457200" y="1524000"/>
          <a:ext cx="8229600" cy="4572000"/>
        </p:xfrm>
        <a:graphic>
          <a:graphicData uri="http://schemas.openxmlformats.org/presentationml/2006/ole">
            <mc:AlternateContent xmlns:mc="http://schemas.openxmlformats.org/markup-compatibility/2006">
              <mc:Choice xmlns:v="urn:schemas-microsoft-com:vml" Requires="v">
                <p:oleObj spid="_x0000_s6158" name="Bitmap Image" r:id="rId3" imgW="4009524" imgH="2505425" progId="Paint.Picture">
                  <p:embed/>
                </p:oleObj>
              </mc:Choice>
              <mc:Fallback>
                <p:oleObj name="Bitmap Image" r:id="rId3" imgW="4009524" imgH="2505425"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838200"/>
          </a:xfrm>
        </p:spPr>
        <p:txBody>
          <a:bodyPr/>
          <a:lstStyle/>
          <a:p>
            <a:pPr algn="l"/>
            <a:r>
              <a:rPr lang="en-US" b="1">
                <a:solidFill>
                  <a:srgbClr val="FFFF00"/>
                </a:solidFill>
              </a:rPr>
              <a:t>2. Phần mềm ứng dụng </a:t>
            </a:r>
            <a:endParaRPr lang="en-US" altLang="en-US" sz="3200" b="1">
              <a:solidFill>
                <a:srgbClr val="FFFF00"/>
              </a:solidFill>
              <a:effectLst/>
              <a:latin typeface=".VnArial" panose="020B7200000000000000" pitchFamily="34" charset="0"/>
            </a:endParaRPr>
          </a:p>
        </p:txBody>
      </p:sp>
      <p:sp>
        <p:nvSpPr>
          <p:cNvPr id="7171" name="Rectangle 3"/>
          <p:cNvSpPr>
            <a:spLocks noGrp="1" noChangeArrowheads="1"/>
          </p:cNvSpPr>
          <p:nvPr>
            <p:ph type="body" idx="1"/>
          </p:nvPr>
        </p:nvSpPr>
        <p:spPr>
          <a:xfrm>
            <a:off x="457200" y="1066800"/>
            <a:ext cx="8229600" cy="2209800"/>
          </a:xfrm>
        </p:spPr>
        <p:txBody>
          <a:bodyPr/>
          <a:lstStyle/>
          <a:p>
            <a:r>
              <a:rPr lang="vi-VN" b="1" i="1"/>
              <a:t>Là phần mềm được viết để giúp giải quyết các công việc thường gặp như soạn thảo văn bản, quản lí học sinh, xếp thời khoá biểu, xử lí ảnh, trò chơi…</a:t>
            </a:r>
          </a:p>
        </p:txBody>
      </p:sp>
      <p:sp>
        <p:nvSpPr>
          <p:cNvPr id="7172" name="Rectangle 4"/>
          <p:cNvSpPr>
            <a:spLocks noChangeArrowheads="1"/>
          </p:cNvSpPr>
          <p:nvPr/>
        </p:nvSpPr>
        <p:spPr bwMode="auto">
          <a:xfrm>
            <a:off x="304800" y="373380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sz="2000">
                <a:solidFill>
                  <a:schemeClr val="tx1"/>
                </a:solidFill>
                <a:latin typeface="Arial" panose="020B0604020202020204" pitchFamily="34" charset="0"/>
              </a:defRPr>
            </a:lvl9pPr>
          </a:lstStyle>
          <a:p>
            <a:r>
              <a:rPr lang="en-US"/>
              <a:t>Ví dụ: </a:t>
            </a:r>
          </a:p>
          <a:p>
            <a:pPr eaLnBrk="1" hangingPunct="1">
              <a:buFontTx/>
              <a:buNone/>
            </a:pPr>
            <a:r>
              <a:rPr lang="en-US" altLang="en-US" sz="2400" smtClean="0">
                <a:solidFill>
                  <a:srgbClr val="FFFF00"/>
                </a:solidFill>
                <a:latin typeface=".VnArial" panose="020B7200000000000000" pitchFamily="34" charset="0"/>
              </a:rPr>
              <a:t>WINWORD</a:t>
            </a:r>
            <a:r>
              <a:rPr lang="en-US" altLang="en-US" sz="2400">
                <a:solidFill>
                  <a:srgbClr val="FFFF00"/>
                </a:solidFill>
                <a:latin typeface=".VnArial" panose="020B7200000000000000" pitchFamily="34" charset="0"/>
              </a:rPr>
              <a:t>, EXCEL, INTERNET EXPLORER, NETSCAPE NAVIGATOR, WINDOWS MEDIA PLAYER, MPEG</a:t>
            </a:r>
            <a:r>
              <a:rPr lang="en-US" altLang="en-US" sz="2400">
                <a:solidFill>
                  <a:srgbClr val="FFFF65"/>
                </a:solidFill>
                <a:latin typeface=".VnArial" panose="020B7200000000000000" pitchFamily="34" charset="0"/>
              </a:rPr>
              <a:t>, </a:t>
            </a:r>
            <a:r>
              <a:rPr lang="en-US" altLang="en-US" sz="2400">
                <a:solidFill>
                  <a:srgbClr val="FFFF00"/>
                </a:solidFill>
                <a:latin typeface=".VnArialH" pitchFamily="34" charset="0"/>
              </a:rPr>
              <a:t>debugger</a:t>
            </a:r>
            <a:r>
              <a:rPr lang="en-US" altLang="en-US" sz="2400">
                <a:solidFill>
                  <a:srgbClr val="FFFF00"/>
                </a:solidFill>
                <a:latin typeface=".VnBook-Antiqua" pitchFamily="34" charset="0"/>
              </a:rPr>
              <a:t>, </a:t>
            </a:r>
            <a:r>
              <a:rPr lang="en-US" altLang="en-US" sz="2400">
                <a:solidFill>
                  <a:srgbClr val="FFFF00"/>
                </a:solidFill>
                <a:latin typeface=".VnArial" panose="020B7200000000000000" pitchFamily="34" charset="0"/>
              </a:rPr>
              <a:t>NC, WINZIP, DiÖt VIRUS…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1">
                                            <p:txEl>
                                              <p:pRg st="0" end="0"/>
                                            </p:txEl>
                                          </p:spTgt>
                                        </p:tgtEl>
                                        <p:attrNameLst>
                                          <p:attrName>style.visibility</p:attrName>
                                        </p:attrNameLst>
                                      </p:cBhvr>
                                      <p:to>
                                        <p:strVal val="visible"/>
                                      </p:to>
                                    </p:set>
                                    <p:anim calcmode="discrete" valueType="clr">
                                      <p:cBhvr override="childStyle">
                                        <p:cTn id="7" dur="80"/>
                                        <p:tgtEl>
                                          <p:spTgt spid="71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17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p:cTn id="14" dur="500" fill="hold"/>
                                        <p:tgtEl>
                                          <p:spTgt spid="7172"/>
                                        </p:tgtEl>
                                        <p:attrNameLst>
                                          <p:attrName>ppt_w</p:attrName>
                                        </p:attrNameLst>
                                      </p:cBhvr>
                                      <p:tavLst>
                                        <p:tav tm="0">
                                          <p:val>
                                            <p:fltVal val="0"/>
                                          </p:val>
                                        </p:tav>
                                        <p:tav tm="100000">
                                          <p:val>
                                            <p:strVal val="#ppt_w"/>
                                          </p:val>
                                        </p:tav>
                                      </p:tavLst>
                                    </p:anim>
                                    <p:anim calcmode="lin" valueType="num">
                                      <p:cBhvr>
                                        <p:cTn id="15" dur="500" fill="hold"/>
                                        <p:tgtEl>
                                          <p:spTgt spid="7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52400" y="76200"/>
            <a:ext cx="8686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sz="2000">
                <a:solidFill>
                  <a:schemeClr val="tx1"/>
                </a:solidFill>
                <a:latin typeface="Arial" panose="020B0604020202020204" pitchFamily="34" charset="0"/>
              </a:defRPr>
            </a:lvl9pPr>
          </a:lstStyle>
          <a:p>
            <a:r>
              <a:rPr lang="en-US" b="1" i="1">
                <a:solidFill>
                  <a:srgbClr val="FFFF00"/>
                </a:solidFill>
              </a:rPr>
              <a:t>Trong đó:</a:t>
            </a:r>
          </a:p>
          <a:p>
            <a:r>
              <a:rPr lang="en-US" b="1" i="1"/>
              <a:t> Phần mềm công cụ: Là phần mềm hỗ trợ cho việc làm ra các sản phẩm phần mềm khác. Ví dụ: Visual Basic, ASP, …</a:t>
            </a:r>
          </a:p>
        </p:txBody>
      </p:sp>
      <p:pic>
        <p:nvPicPr>
          <p:cNvPr id="16389" name="Picture 5" descr="v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3962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v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19400"/>
            <a:ext cx="4495800" cy="3609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ppt_x</p:attrName>
                                        </p:attrNameLst>
                                      </p:cBhvr>
                                      <p:tavLst>
                                        <p:tav tm="0">
                                          <p:val>
                                            <p:strVal val="#ppt_x-#ppt_w/2"/>
                                          </p:val>
                                        </p:tav>
                                        <p:tav tm="100000">
                                          <p:val>
                                            <p:strVal val="#ppt_x"/>
                                          </p:val>
                                        </p:tav>
                                      </p:tavLst>
                                    </p:anim>
                                    <p:anim calcmode="lin" valueType="num">
                                      <p:cBhvr>
                                        <p:cTn id="8" dur="500" fill="hold"/>
                                        <p:tgtEl>
                                          <p:spTgt spid="16389"/>
                                        </p:tgtEl>
                                        <p:attrNameLst>
                                          <p:attrName>ppt_y</p:attrName>
                                        </p:attrNameLst>
                                      </p:cBhvr>
                                      <p:tavLst>
                                        <p:tav tm="0">
                                          <p:val>
                                            <p:strVal val="#ppt_y"/>
                                          </p:val>
                                        </p:tav>
                                        <p:tav tm="100000">
                                          <p:val>
                                            <p:strVal val="#ppt_y"/>
                                          </p:val>
                                        </p:tav>
                                      </p:tavLst>
                                    </p:anim>
                                    <p:anim calcmode="lin" valueType="num">
                                      <p:cBhvr>
                                        <p:cTn id="9" dur="500" fill="hold"/>
                                        <p:tgtEl>
                                          <p:spTgt spid="16389"/>
                                        </p:tgtEl>
                                        <p:attrNameLst>
                                          <p:attrName>ppt_w</p:attrName>
                                        </p:attrNameLst>
                                      </p:cBhvr>
                                      <p:tavLst>
                                        <p:tav tm="0">
                                          <p:val>
                                            <p:fltVal val="0"/>
                                          </p:val>
                                        </p:tav>
                                        <p:tav tm="100000">
                                          <p:val>
                                            <p:strVal val="#ppt_w"/>
                                          </p:val>
                                        </p:tav>
                                      </p:tavLst>
                                    </p:anim>
                                    <p:anim calcmode="lin" valueType="num">
                                      <p:cBhvr>
                                        <p:cTn id="10" dur="500" fill="hold"/>
                                        <p:tgtEl>
                                          <p:spTgt spid="1638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anim calcmode="lin" valueType="num">
                                      <p:cBhvr>
                                        <p:cTn id="15" dur="500" fill="hold"/>
                                        <p:tgtEl>
                                          <p:spTgt spid="16390"/>
                                        </p:tgtEl>
                                        <p:attrNameLst>
                                          <p:attrName>ppt_x</p:attrName>
                                        </p:attrNameLst>
                                      </p:cBhvr>
                                      <p:tavLst>
                                        <p:tav tm="0">
                                          <p:val>
                                            <p:strVal val="#ppt_x-#ppt_w/2"/>
                                          </p:val>
                                        </p:tav>
                                        <p:tav tm="100000">
                                          <p:val>
                                            <p:strVal val="#ppt_x"/>
                                          </p:val>
                                        </p:tav>
                                      </p:tavLst>
                                    </p:anim>
                                    <p:anim calcmode="lin" valueType="num">
                                      <p:cBhvr>
                                        <p:cTn id="16" dur="500" fill="hold"/>
                                        <p:tgtEl>
                                          <p:spTgt spid="16390"/>
                                        </p:tgtEl>
                                        <p:attrNameLst>
                                          <p:attrName>ppt_y</p:attrName>
                                        </p:attrNameLst>
                                      </p:cBhvr>
                                      <p:tavLst>
                                        <p:tav tm="0">
                                          <p:val>
                                            <p:strVal val="#ppt_y"/>
                                          </p:val>
                                        </p:tav>
                                        <p:tav tm="100000">
                                          <p:val>
                                            <p:strVal val="#ppt_y"/>
                                          </p:val>
                                        </p:tav>
                                      </p:tavLst>
                                    </p:anim>
                                    <p:anim calcmode="lin" valueType="num">
                                      <p:cBhvr>
                                        <p:cTn id="17" dur="500" fill="hold"/>
                                        <p:tgtEl>
                                          <p:spTgt spid="16390"/>
                                        </p:tgtEl>
                                        <p:attrNameLst>
                                          <p:attrName>ppt_w</p:attrName>
                                        </p:attrNameLst>
                                      </p:cBhvr>
                                      <p:tavLst>
                                        <p:tav tm="0">
                                          <p:val>
                                            <p:fltVal val="0"/>
                                          </p:val>
                                        </p:tav>
                                        <p:tav tm="100000">
                                          <p:val>
                                            <p:strVal val="#ppt_w"/>
                                          </p:val>
                                        </p:tav>
                                      </p:tavLst>
                                    </p:anim>
                                    <p:anim calcmode="lin" valueType="num">
                                      <p:cBhvr>
                                        <p:cTn id="18" dur="500" fill="hold"/>
                                        <p:tgtEl>
                                          <p:spTgt spid="163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228600" y="152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sz="2000">
                <a:solidFill>
                  <a:schemeClr val="tx1"/>
                </a:solidFill>
                <a:latin typeface="Arial" panose="020B0604020202020204" pitchFamily="34" charset="0"/>
              </a:defRPr>
            </a:lvl9pPr>
          </a:lstStyle>
          <a:p>
            <a:r>
              <a:rPr lang="vi-VN" b="1" i="1">
                <a:solidFill>
                  <a:srgbClr val="FFFF00"/>
                </a:solidFill>
              </a:rPr>
              <a:t>Phần mềm tiện ích</a:t>
            </a:r>
            <a:r>
              <a:rPr lang="vi-VN" b="1" i="1"/>
              <a:t>: Phần mềm giúp người dùng làm việc với máy tính thuận lợi hơn. Ví dụ: NC, BKAV… </a:t>
            </a:r>
          </a:p>
        </p:txBody>
      </p:sp>
      <p:graphicFrame>
        <p:nvGraphicFramePr>
          <p:cNvPr id="17413" name="Object 5"/>
          <p:cNvGraphicFramePr>
            <a:graphicFrameLocks noChangeAspect="1"/>
          </p:cNvGraphicFramePr>
          <p:nvPr/>
        </p:nvGraphicFramePr>
        <p:xfrm>
          <a:off x="1447800" y="2133600"/>
          <a:ext cx="6248400" cy="4202113"/>
        </p:xfrm>
        <a:graphic>
          <a:graphicData uri="http://schemas.openxmlformats.org/presentationml/2006/ole">
            <mc:AlternateContent xmlns:mc="http://schemas.openxmlformats.org/markup-compatibility/2006">
              <mc:Choice xmlns:v="urn:schemas-microsoft-com:vml" Requires="v">
                <p:oleObj spid="_x0000_s17424" name="Bitmap Image" r:id="rId3" imgW="6133333" imgH="3400900" progId="Paint.Picture">
                  <p:embed/>
                </p:oleObj>
              </mc:Choice>
              <mc:Fallback>
                <p:oleObj name="Bitmap Image" r:id="rId3" imgW="6133333" imgH="3400900"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133600"/>
                        <a:ext cx="6248400" cy="420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7412">
                                            <p:txEl>
                                              <p:pRg st="0" end="0"/>
                                            </p:txEl>
                                          </p:spTgt>
                                        </p:tgtEl>
                                        <p:attrNameLst>
                                          <p:attrName>style.visibility</p:attrName>
                                        </p:attrNameLst>
                                      </p:cBhvr>
                                      <p:to>
                                        <p:strVal val="visible"/>
                                      </p:to>
                                    </p:set>
                                    <p:anim calcmode="discrete" valueType="clr">
                                      <p:cBhvr override="childStyle">
                                        <p:cTn id="7" dur="80"/>
                                        <p:tgtEl>
                                          <p:spTgt spid="174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412">
                                            <p:txEl>
                                              <p:pRg st="0" end="0"/>
                                            </p:txEl>
                                          </p:spTgt>
                                        </p:tgtEl>
                                        <p:attrNameLst>
                                          <p:attrName>fill.type</p:attrName>
                                        </p:attrNameLst>
                                      </p:cBhvr>
                                      <p:to>
                                        <p:strVal val="solid"/>
                                      </p:to>
                                    </p:set>
                                  </p:childTnLst>
                                </p:cTn>
                              </p:par>
                            </p:childTnLst>
                          </p:cTn>
                        </p:par>
                        <p:par>
                          <p:cTn id="10" fill="hold" nodeType="afterGroup">
                            <p:stCondLst>
                              <p:cond delay="3120"/>
                            </p:stCondLst>
                            <p:childTnLst>
                              <p:par>
                                <p:cTn id="11" presetID="17" presetClass="entr" presetSubtype="10" fill="hold" nodeType="after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p:cTn id="13" dur="500" fill="hold"/>
                                        <p:tgtEl>
                                          <p:spTgt spid="17413"/>
                                        </p:tgtEl>
                                        <p:attrNameLst>
                                          <p:attrName>ppt_w</p:attrName>
                                        </p:attrNameLst>
                                      </p:cBhvr>
                                      <p:tavLst>
                                        <p:tav tm="0">
                                          <p:val>
                                            <p:fltVal val="0"/>
                                          </p:val>
                                        </p:tav>
                                        <p:tav tm="100000">
                                          <p:val>
                                            <p:strVal val="#ppt_w"/>
                                          </p:val>
                                        </p:tav>
                                      </p:tavLst>
                                    </p:anim>
                                    <p:anim calcmode="lin" valueType="num">
                                      <p:cBhvr>
                                        <p:cTn id="14" dur="500" fill="hold"/>
                                        <p:tgtEl>
                                          <p:spTgt spid="174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52400" y="76200"/>
            <a:ext cx="8610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sz="2000">
                <a:solidFill>
                  <a:schemeClr val="tx1"/>
                </a:solidFill>
                <a:latin typeface="Arial" panose="020B0604020202020204" pitchFamily="34" charset="0"/>
              </a:defRPr>
            </a:lvl9pPr>
          </a:lstStyle>
          <a:p>
            <a:pPr algn="just" eaLnBrk="1" hangingPunct="1">
              <a:lnSpc>
                <a:spcPct val="120000"/>
              </a:lnSpc>
              <a:buNone/>
            </a:pPr>
            <a:r>
              <a:rPr lang="vi-VN" b="1" i="1"/>
              <a:t>Trong thực tế có nhiều phần mềm ứng dụng được phát triển theo đơn đặt hàng riêng có đặc thù của một tổ chức, cá nhân. Ví dụ: phần mềm quản lí tiền điện thoại, phần mềm quản lí điểm…</a:t>
            </a:r>
          </a:p>
          <a:p>
            <a:pPr algn="just" eaLnBrk="1" hangingPunct="1">
              <a:lnSpc>
                <a:spcPct val="120000"/>
              </a:lnSpc>
              <a:buFontTx/>
              <a:buNone/>
            </a:pPr>
            <a:r>
              <a:rPr lang="en-US" altLang="en-US" sz="2800" b="1" i="1" smtClean="0">
                <a:latin typeface=".VnSouthern" pitchFamily="34" charset="0"/>
              </a:rPr>
              <a:t>…</a:t>
            </a:r>
            <a:endParaRPr lang="en-US" altLang="en-US" sz="2800" b="1" i="1">
              <a:latin typeface=".VnSouthern" pitchFamily="34" charset="0"/>
            </a:endParaRP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124200"/>
            <a:ext cx="54864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8436">
                                            <p:txEl>
                                              <p:pRg st="0" end="0"/>
                                            </p:txEl>
                                          </p:spTgt>
                                        </p:tgtEl>
                                        <p:attrNameLst>
                                          <p:attrName>style.visibility</p:attrName>
                                        </p:attrNameLst>
                                      </p:cBhvr>
                                      <p:to>
                                        <p:strVal val="visible"/>
                                      </p:to>
                                    </p:set>
                                    <p:anim calcmode="discrete" valueType="clr">
                                      <p:cBhvr override="childStyle">
                                        <p:cTn id="7" dur="80"/>
                                        <p:tgtEl>
                                          <p:spTgt spid="184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8436">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8436">
                                            <p:txEl>
                                              <p:pRg st="1" end="1"/>
                                            </p:txEl>
                                          </p:spTgt>
                                        </p:tgtEl>
                                        <p:attrNameLst>
                                          <p:attrName>style.visibility</p:attrName>
                                        </p:attrNameLst>
                                      </p:cBhvr>
                                      <p:to>
                                        <p:strVal val="visible"/>
                                      </p:to>
                                    </p:set>
                                    <p:anim calcmode="discrete" valueType="clr">
                                      <p:cBhvr override="childStyle">
                                        <p:cTn id="12" dur="80"/>
                                        <p:tgtEl>
                                          <p:spTgt spid="1843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436">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18436">
                                            <p:txEl>
                                              <p:pRg st="1" end="1"/>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8437"/>
                                        </p:tgtEl>
                                        <p:attrNameLst>
                                          <p:attrName>style.visibility</p:attrName>
                                        </p:attrNameLst>
                                      </p:cBhvr>
                                      <p:to>
                                        <p:strVal val="visible"/>
                                      </p:to>
                                    </p:set>
                                    <p:anim calcmode="lin" valueType="num">
                                      <p:cBhvr>
                                        <p:cTn id="19" dur="500" fill="hold"/>
                                        <p:tgtEl>
                                          <p:spTgt spid="18437"/>
                                        </p:tgtEl>
                                        <p:attrNameLst>
                                          <p:attrName>ppt_w</p:attrName>
                                        </p:attrNameLst>
                                      </p:cBhvr>
                                      <p:tavLst>
                                        <p:tav tm="0">
                                          <p:val>
                                            <p:fltVal val="0"/>
                                          </p:val>
                                        </p:tav>
                                        <p:tav tm="100000">
                                          <p:val>
                                            <p:strVal val="#ppt_w"/>
                                          </p:val>
                                        </p:tav>
                                      </p:tavLst>
                                    </p:anim>
                                    <p:anim calcmode="lin" valueType="num">
                                      <p:cBhvr>
                                        <p:cTn id="20" dur="500" fill="hold"/>
                                        <p:tgtEl>
                                          <p:spTgt spid="18437"/>
                                        </p:tgtEl>
                                        <p:attrNameLst>
                                          <p:attrName>ppt_h</p:attrName>
                                        </p:attrNameLst>
                                      </p:cBhvr>
                                      <p:tavLst>
                                        <p:tav tm="0">
                                          <p:val>
                                            <p:fltVal val="0"/>
                                          </p:val>
                                        </p:tav>
                                        <p:tav tm="100000">
                                          <p:val>
                                            <p:strVal val="#ppt_h"/>
                                          </p:val>
                                        </p:tav>
                                      </p:tavLst>
                                    </p:anim>
                                    <p:animEffect transition="in" filter="fade">
                                      <p:cBhvr>
                                        <p:cTn id="21"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169</TotalTime>
  <Words>301</Words>
  <Application>Microsoft Office PowerPoint</Application>
  <PresentationFormat>On-screen Show (4:3)</PresentationFormat>
  <Paragraphs>22</Paragraphs>
  <Slides>11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2" baseType="lpstr">
      <vt:lpstr>.VnVogue</vt:lpstr>
      <vt:lpstr>.VnArial</vt:lpstr>
      <vt:lpstr>.VnArialH</vt:lpstr>
      <vt:lpstr>Arial</vt:lpstr>
      <vt:lpstr>.VnBook-Antiqua</vt:lpstr>
      <vt:lpstr>Times New Roman</vt:lpstr>
      <vt:lpstr>.VnSouthern</vt:lpstr>
      <vt:lpstr>.VnCentury Schoolbook</vt:lpstr>
      <vt:lpstr>Wingdings</vt:lpstr>
      <vt:lpstr>Mountain Top</vt:lpstr>
      <vt:lpstr>Paintbrush Picture</vt:lpstr>
      <vt:lpstr>BÀI 7. PHẦN MỀM MÁY TÍNH</vt:lpstr>
      <vt:lpstr>PowerPoint Presentation</vt:lpstr>
      <vt:lpstr>PowerPoint Presentation</vt:lpstr>
      <vt:lpstr>Hệ điều hành WINDOWS XP</vt:lpstr>
      <vt:lpstr>Hệ điều hành WINDOWS 2003</vt:lpstr>
      <vt:lpstr>2. Phần mềm ứng dụng </vt:lpstr>
      <vt:lpstr>PowerPoint Presentation</vt:lpstr>
      <vt:lpstr>PowerPoint Presentation</vt:lpstr>
      <vt:lpstr>PowerPoint Presentation</vt:lpstr>
      <vt:lpstr>PowerPoint Presentation</vt:lpstr>
      <vt:lpstr>PowerPoint Presentation</vt:lpstr>
    </vt:vector>
  </TitlesOfParts>
  <Company>PDP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Bµi 7 : PhÇn mÒm m¸y tÝnh</dc:title>
  <dc:creator>Soncan</dc:creator>
  <cp:lastModifiedBy>MINHHUYGPS</cp:lastModifiedBy>
  <cp:revision>45</cp:revision>
  <dcterms:created xsi:type="dcterms:W3CDTF">2006-04-02T00:14:40Z</dcterms:created>
  <dcterms:modified xsi:type="dcterms:W3CDTF">2021-11-15T22:52:44Z</dcterms:modified>
</cp:coreProperties>
</file>